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6" r:id="rId3"/>
    <p:sldId id="259" r:id="rId4"/>
    <p:sldId id="268" r:id="rId5"/>
    <p:sldId id="269" r:id="rId6"/>
    <p:sldId id="271" r:id="rId7"/>
    <p:sldId id="267" r:id="rId8"/>
    <p:sldId id="270" r:id="rId9"/>
    <p:sldId id="2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BDD"/>
    <a:srgbClr val="828202"/>
    <a:srgbClr val="DCF117"/>
    <a:srgbClr val="D5E226"/>
    <a:srgbClr val="66FF33"/>
    <a:srgbClr val="67C98C"/>
    <a:srgbClr val="66FF66"/>
    <a:srgbClr val="E2EE42"/>
    <a:srgbClr val="53DDC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306" autoAdjust="0"/>
  </p:normalViewPr>
  <p:slideViewPr>
    <p:cSldViewPr snapToGrid="0">
      <p:cViewPr varScale="1">
        <p:scale>
          <a:sx n="69" d="100"/>
          <a:sy n="69" d="100"/>
        </p:scale>
        <p:origin x="-75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2F641-6007-4074-958C-914A138AFF65}"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5273C-EFAE-43A0-A2A1-5052D3AFD479}" type="slidenum">
              <a:rPr lang="en-US" smtClean="0"/>
              <a:t>‹#›</a:t>
            </a:fld>
            <a:endParaRPr lang="en-US"/>
          </a:p>
        </p:txBody>
      </p:sp>
    </p:spTree>
    <p:extLst>
      <p:ext uri="{BB962C8B-B14F-4D97-AF65-F5344CB8AC3E}">
        <p14:creationId xmlns:p14="http://schemas.microsoft.com/office/powerpoint/2010/main" val="407786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276299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91749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58937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345044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3DA3AD-C8D0-400F-A10B-D82FFB2EA9F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4590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3DA3AD-C8D0-400F-A10B-D82FFB2EA9F0}"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29902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3DA3AD-C8D0-400F-A10B-D82FFB2EA9F0}"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3715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3DA3AD-C8D0-400F-A10B-D82FFB2EA9F0}"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71793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DA3AD-C8D0-400F-A10B-D82FFB2EA9F0}"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70541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DA3AD-C8D0-400F-A10B-D82FFB2EA9F0}"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68066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DA3AD-C8D0-400F-A10B-D82FFB2EA9F0}"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419480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3AD-C8D0-400F-A10B-D82FFB2EA9F0}" type="datetimeFigureOut">
              <a:rPr lang="en-US" smtClean="0"/>
              <a:t>1/19/2023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0ACBD-5A24-45AC-AF1D-217408AA190E}" type="slidenum">
              <a:rPr lang="en-US" smtClean="0"/>
              <a:t>‹#›</a:t>
            </a:fld>
            <a:endParaRPr lang="en-US"/>
          </a:p>
        </p:txBody>
      </p:sp>
    </p:spTree>
    <p:extLst>
      <p:ext uri="{BB962C8B-B14F-4D97-AF65-F5344CB8AC3E}">
        <p14:creationId xmlns:p14="http://schemas.microsoft.com/office/powerpoint/2010/main" val="1307080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a:stretch>
        </a:blipFill>
        <a:effectLst/>
      </p:bgPr>
    </p:bg>
    <p:spTree>
      <p:nvGrpSpPr>
        <p:cNvPr id="1" name=""/>
        <p:cNvGrpSpPr/>
        <p:nvPr/>
      </p:nvGrpSpPr>
      <p:grpSpPr>
        <a:xfrm>
          <a:off x="0" y="0"/>
          <a:ext cx="0" cy="0"/>
          <a:chOff x="0" y="0"/>
          <a:chExt cx="0" cy="0"/>
        </a:xfrm>
      </p:grpSpPr>
      <p:sp>
        <p:nvSpPr>
          <p:cNvPr id="3" name="TextBox 2"/>
          <p:cNvSpPr txBox="1"/>
          <p:nvPr/>
        </p:nvSpPr>
        <p:spPr>
          <a:xfrm>
            <a:off x="0" y="5669945"/>
            <a:ext cx="12192000" cy="1077218"/>
          </a:xfrm>
          <a:prstGeom prst="rect">
            <a:avLst/>
          </a:prstGeom>
          <a:solidFill>
            <a:schemeClr val="bg1"/>
          </a:solidFill>
          <a:ln>
            <a:solidFill>
              <a:schemeClr val="bg1"/>
            </a:solidFill>
          </a:ln>
        </p:spPr>
        <p:txBody>
          <a:bodyPr wrap="square" rtlCol="0">
            <a:spAutoFit/>
          </a:bodyPr>
          <a:lstStyle/>
          <a:p>
            <a:pPr algn="ctr"/>
            <a:r>
              <a:rPr lang="en-US" sz="3200" b="1" dirty="0">
                <a:solidFill>
                  <a:srgbClr val="C00000"/>
                </a:solidFill>
                <a:latin typeface="Times New Roman" pitchFamily="18" charset="0"/>
                <a:cs typeface="Times New Roman" pitchFamily="18" charset="0"/>
              </a:rPr>
              <a:t>CHỦ ĐỀ </a:t>
            </a:r>
            <a:r>
              <a:rPr lang="en-US" sz="3200" b="1" dirty="0" smtClean="0">
                <a:solidFill>
                  <a:srgbClr val="C00000"/>
                </a:solidFill>
                <a:latin typeface="Times New Roman" pitchFamily="18" charset="0"/>
                <a:cs typeface="Times New Roman" pitchFamily="18" charset="0"/>
              </a:rPr>
              <a:t>2</a:t>
            </a:r>
          </a:p>
          <a:p>
            <a:pPr algn="ctr"/>
            <a:r>
              <a:rPr lang="en-US" sz="3200" b="1" dirty="0" smtClean="0">
                <a:solidFill>
                  <a:srgbClr val="C00000"/>
                </a:solidFill>
                <a:latin typeface="Times New Roman" pitchFamily="18" charset="0"/>
                <a:cs typeface="Times New Roman" pitchFamily="18" charset="0"/>
              </a:rPr>
              <a:t>AN </a:t>
            </a:r>
            <a:r>
              <a:rPr lang="en-US" sz="3200" b="1" dirty="0">
                <a:solidFill>
                  <a:srgbClr val="C00000"/>
                </a:solidFill>
                <a:latin typeface="Times New Roman" pitchFamily="18" charset="0"/>
                <a:cs typeface="Times New Roman" pitchFamily="18" charset="0"/>
              </a:rPr>
              <a:t>TOÀN TRONG CUỘC SỐNG CỦA EM</a:t>
            </a:r>
          </a:p>
        </p:txBody>
      </p:sp>
    </p:spTree>
    <p:extLst>
      <p:ext uri="{BB962C8B-B14F-4D97-AF65-F5344CB8AC3E}">
        <p14:creationId xmlns:p14="http://schemas.microsoft.com/office/powerpoint/2010/main" val="756712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891" y="1593272"/>
            <a:ext cx="9656617" cy="526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720436"/>
            <a:ext cx="12192000" cy="1077218"/>
          </a:xfrm>
          <a:prstGeom prst="rect">
            <a:avLst/>
          </a:prstGeom>
          <a:solidFill>
            <a:schemeClr val="bg1"/>
          </a:solidFill>
          <a:ln>
            <a:solidFill>
              <a:schemeClr val="bg1"/>
            </a:solidFill>
          </a:ln>
        </p:spPr>
        <p:txBody>
          <a:bodyPr wrap="square" rtlCol="0">
            <a:spAutoFit/>
          </a:bodyPr>
          <a:lstStyle/>
          <a:p>
            <a:pPr algn="ctr"/>
            <a:r>
              <a:rPr lang="vi-VN" sz="3200" b="1" dirty="0">
                <a:solidFill>
                  <a:srgbClr val="FF0000"/>
                </a:solidFill>
                <a:latin typeface="+mj-lt"/>
              </a:rPr>
              <a:t>CHỦ ĐỀ 2</a:t>
            </a:r>
          </a:p>
          <a:p>
            <a:pPr algn="ctr"/>
            <a:r>
              <a:rPr lang="vi-VN" sz="3200" b="1" dirty="0">
                <a:latin typeface="+mj-lt"/>
              </a:rPr>
              <a:t>AN TOÀN TRONG CUỘC SỐNG CỦA </a:t>
            </a:r>
            <a:r>
              <a:rPr lang="vi-VN" sz="3200" b="1" dirty="0" smtClean="0">
                <a:latin typeface="+mj-lt"/>
              </a:rPr>
              <a:t>EM</a:t>
            </a:r>
            <a:r>
              <a:rPr lang="en-US" sz="3200" b="1" dirty="0" smtClean="0">
                <a:latin typeface="+mj-lt"/>
              </a:rPr>
              <a:t> </a:t>
            </a:r>
            <a:r>
              <a:rPr lang="vi-VN" sz="3200" b="1" dirty="0" smtClean="0">
                <a:latin typeface="+mj-lt"/>
              </a:rPr>
              <a:t>(TUẦN </a:t>
            </a:r>
            <a:r>
              <a:rPr lang="vi-VN" sz="3200" b="1" dirty="0">
                <a:latin typeface="Times New Roman" pitchFamily="18" charset="0"/>
                <a:cs typeface="Times New Roman" pitchFamily="18" charset="0"/>
              </a:rPr>
              <a:t>8</a:t>
            </a:r>
            <a:r>
              <a:rPr lang="vi-VN" sz="3200" b="1" dirty="0" smtClean="0">
                <a:latin typeface="+mj-lt"/>
              </a:rPr>
              <a:t>)</a:t>
            </a:r>
            <a:endParaRPr lang="en-US" sz="3200" dirty="0">
              <a:latin typeface="+mj-lt"/>
            </a:endParaRPr>
          </a:p>
        </p:txBody>
      </p:sp>
      <p:sp>
        <p:nvSpPr>
          <p:cNvPr id="3" name="TextBox 2"/>
          <p:cNvSpPr txBox="1"/>
          <p:nvPr/>
        </p:nvSpPr>
        <p:spPr>
          <a:xfrm>
            <a:off x="3837707" y="12550"/>
            <a:ext cx="4655127" cy="707886"/>
          </a:xfrm>
          <a:prstGeom prst="rect">
            <a:avLst/>
          </a:prstGeom>
          <a:solidFill>
            <a:schemeClr val="bg1"/>
          </a:solidFill>
        </p:spPr>
        <p:txBody>
          <a:bodyPr wrap="square" rtlCol="0">
            <a:spAutoFit/>
          </a:bodyPr>
          <a:lstStyle/>
          <a:p>
            <a:r>
              <a:rPr lang="vi-VN" sz="4000" b="1" dirty="0" smtClean="0">
                <a:latin typeface="+mj-lt"/>
              </a:rPr>
              <a:t>SINH HOẠT LỚP</a:t>
            </a:r>
            <a:endParaRPr lang="en-US" sz="4000" b="1" dirty="0">
              <a:latin typeface="+mj-lt"/>
            </a:endParaRPr>
          </a:p>
        </p:txBody>
      </p:sp>
    </p:spTree>
    <p:extLst>
      <p:ext uri="{BB962C8B-B14F-4D97-AF65-F5344CB8AC3E}">
        <p14:creationId xmlns:p14="http://schemas.microsoft.com/office/powerpoint/2010/main" val="351031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385454" y="1981201"/>
            <a:ext cx="9434945" cy="1918854"/>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mj-lt"/>
              </a:rPr>
              <a:t>Hoạt động </a:t>
            </a:r>
            <a:r>
              <a:rPr lang="vi-VN" sz="3200" b="1" dirty="0" smtClean="0">
                <a:solidFill>
                  <a:srgbClr val="FF0000"/>
                </a:solidFill>
                <a:latin typeface="+mj-lt"/>
              </a:rPr>
              <a:t>1</a:t>
            </a:r>
            <a:r>
              <a:rPr lang="en-US" sz="3200" b="1" dirty="0">
                <a:solidFill>
                  <a:srgbClr val="FF0000"/>
                </a:solidFill>
                <a:latin typeface="+mj-lt"/>
              </a:rPr>
              <a:t>:</a:t>
            </a:r>
            <a:r>
              <a:rPr lang="vi-VN" sz="3200" b="1" dirty="0" smtClean="0">
                <a:solidFill>
                  <a:srgbClr val="FF0000"/>
                </a:solidFill>
                <a:latin typeface="+mj-lt"/>
              </a:rPr>
              <a:t> </a:t>
            </a:r>
            <a:r>
              <a:rPr lang="vi-VN" sz="3200" b="1" dirty="0">
                <a:solidFill>
                  <a:srgbClr val="FF0000"/>
                </a:solidFill>
                <a:latin typeface="+mj-lt"/>
              </a:rPr>
              <a:t>Tổng kết hoạt động tuần </a:t>
            </a:r>
            <a:r>
              <a:rPr lang="vi-VN" sz="3200" b="1" dirty="0">
                <a:solidFill>
                  <a:srgbClr val="FF0000"/>
                </a:solidFill>
                <a:latin typeface="Times New Roman" pitchFamily="18" charset="0"/>
                <a:cs typeface="Times New Roman" pitchFamily="18" charset="0"/>
              </a:rPr>
              <a:t>8</a:t>
            </a:r>
            <a:r>
              <a:rPr lang="vi-VN" sz="3200" b="1" dirty="0" smtClean="0">
                <a:solidFill>
                  <a:srgbClr val="FF0000"/>
                </a:solidFill>
                <a:latin typeface="+mj-lt"/>
              </a:rPr>
              <a:t> </a:t>
            </a:r>
            <a:r>
              <a:rPr lang="vi-VN" sz="3200" b="1" dirty="0">
                <a:solidFill>
                  <a:srgbClr val="FF0000"/>
                </a:solidFill>
                <a:latin typeface="+mj-lt"/>
              </a:rPr>
              <a:t>và </a:t>
            </a:r>
            <a:endParaRPr lang="en-US" sz="3200" b="1" dirty="0" smtClean="0">
              <a:solidFill>
                <a:srgbClr val="FF0000"/>
              </a:solidFill>
              <a:latin typeface="+mj-lt"/>
            </a:endParaRPr>
          </a:p>
          <a:p>
            <a:pPr algn="ctr"/>
            <a:r>
              <a:rPr lang="vi-VN" sz="3200" b="1" dirty="0" smtClean="0">
                <a:solidFill>
                  <a:srgbClr val="FF0000"/>
                </a:solidFill>
                <a:latin typeface="+mj-lt"/>
              </a:rPr>
              <a:t>phương </a:t>
            </a:r>
            <a:r>
              <a:rPr lang="vi-VN" sz="3200" b="1" dirty="0">
                <a:solidFill>
                  <a:srgbClr val="FF0000"/>
                </a:solidFill>
                <a:latin typeface="+mj-lt"/>
              </a:rPr>
              <a:t>hướng </a:t>
            </a:r>
            <a:r>
              <a:rPr lang="vi-VN" sz="3200" b="1" dirty="0" smtClean="0">
                <a:solidFill>
                  <a:srgbClr val="FF0000"/>
                </a:solidFill>
                <a:latin typeface="+mj-lt"/>
              </a:rPr>
              <a:t>hoạt </a:t>
            </a:r>
            <a:r>
              <a:rPr lang="vi-VN" sz="3200" b="1" dirty="0">
                <a:solidFill>
                  <a:srgbClr val="FF0000"/>
                </a:solidFill>
                <a:latin typeface="+mj-lt"/>
              </a:rPr>
              <a:t>động tuần </a:t>
            </a:r>
            <a:r>
              <a:rPr lang="vi-VN" sz="3200" b="1" dirty="0">
                <a:solidFill>
                  <a:srgbClr val="FF0000"/>
                </a:solidFill>
                <a:latin typeface="Times New Roman" pitchFamily="18" charset="0"/>
                <a:cs typeface="Times New Roman" pitchFamily="18" charset="0"/>
              </a:rPr>
              <a:t>9</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03556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Alternate Process 5"/>
          <p:cNvSpPr/>
          <p:nvPr/>
        </p:nvSpPr>
        <p:spPr>
          <a:xfrm>
            <a:off x="1588" y="96983"/>
            <a:ext cx="12192000" cy="775853"/>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FF0000"/>
                </a:solidFill>
                <a:latin typeface="+mj-lt"/>
              </a:rPr>
              <a:t>Hoạt động </a:t>
            </a:r>
            <a:r>
              <a:rPr lang="vi-VN" sz="2800" b="1" dirty="0" smtClean="0">
                <a:solidFill>
                  <a:srgbClr val="FF0000"/>
                </a:solidFill>
                <a:latin typeface="+mj-lt"/>
              </a:rPr>
              <a:t>1</a:t>
            </a:r>
            <a:r>
              <a:rPr lang="en-US" sz="2800" b="1" dirty="0">
                <a:solidFill>
                  <a:srgbClr val="FF0000"/>
                </a:solidFill>
                <a:latin typeface="+mj-lt"/>
              </a:rPr>
              <a:t>:</a:t>
            </a:r>
            <a:r>
              <a:rPr lang="vi-VN" sz="2800" b="1" dirty="0" smtClean="0">
                <a:solidFill>
                  <a:srgbClr val="FF0000"/>
                </a:solidFill>
                <a:latin typeface="+mj-lt"/>
              </a:rPr>
              <a:t> </a:t>
            </a:r>
            <a:r>
              <a:rPr lang="vi-VN" sz="2800" b="1" dirty="0">
                <a:solidFill>
                  <a:srgbClr val="FF0000"/>
                </a:solidFill>
                <a:latin typeface="+mj-lt"/>
              </a:rPr>
              <a:t>Tổng kết hoạt động tuần </a:t>
            </a:r>
            <a:r>
              <a:rPr lang="en-US" sz="2800" b="1" dirty="0" smtClean="0">
                <a:solidFill>
                  <a:srgbClr val="FF0000"/>
                </a:solidFill>
                <a:latin typeface="Times New Roman" pitchFamily="18" charset="0"/>
                <a:cs typeface="Times New Roman" pitchFamily="18" charset="0"/>
              </a:rPr>
              <a:t>8</a:t>
            </a:r>
            <a:r>
              <a:rPr lang="vi-VN" sz="2800" b="1" dirty="0" smtClean="0">
                <a:solidFill>
                  <a:srgbClr val="FF0000"/>
                </a:solidFill>
                <a:latin typeface="+mj-lt"/>
              </a:rPr>
              <a:t> </a:t>
            </a:r>
            <a:r>
              <a:rPr lang="vi-VN" sz="2800" b="1" dirty="0" smtClean="0">
                <a:solidFill>
                  <a:srgbClr val="FF0000"/>
                </a:solidFill>
                <a:latin typeface="+mj-lt"/>
              </a:rPr>
              <a:t>và</a:t>
            </a:r>
            <a:r>
              <a:rPr lang="en-US" sz="2800" b="1" dirty="0" smtClean="0">
                <a:solidFill>
                  <a:srgbClr val="FF0000"/>
                </a:solidFill>
                <a:latin typeface="+mj-lt"/>
              </a:rPr>
              <a:t> </a:t>
            </a:r>
            <a:r>
              <a:rPr lang="vi-VN" sz="2800" b="1" dirty="0" smtClean="0">
                <a:solidFill>
                  <a:srgbClr val="FF0000"/>
                </a:solidFill>
                <a:latin typeface="+mj-lt"/>
              </a:rPr>
              <a:t>phương </a:t>
            </a:r>
            <a:r>
              <a:rPr lang="vi-VN" sz="2800" b="1" dirty="0">
                <a:solidFill>
                  <a:srgbClr val="FF0000"/>
                </a:solidFill>
                <a:latin typeface="+mj-lt"/>
              </a:rPr>
              <a:t>hướng </a:t>
            </a:r>
            <a:r>
              <a:rPr lang="vi-VN" sz="2800" b="1" dirty="0" smtClean="0">
                <a:solidFill>
                  <a:srgbClr val="FF0000"/>
                </a:solidFill>
                <a:latin typeface="+mj-lt"/>
              </a:rPr>
              <a:t>hoạt </a:t>
            </a:r>
            <a:r>
              <a:rPr lang="vi-VN" sz="2800" b="1" dirty="0">
                <a:solidFill>
                  <a:srgbClr val="FF0000"/>
                </a:solidFill>
                <a:latin typeface="+mj-lt"/>
              </a:rPr>
              <a:t>động </a:t>
            </a:r>
            <a:r>
              <a:rPr lang="vi-VN" sz="2800" b="1" dirty="0" smtClean="0">
                <a:solidFill>
                  <a:srgbClr val="FF0000"/>
                </a:solidFill>
                <a:latin typeface="+mj-lt"/>
              </a:rPr>
              <a:t>tuần</a:t>
            </a:r>
            <a:r>
              <a:rPr lang="en-US" sz="2800" b="1" dirty="0" smtClean="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9</a:t>
            </a:r>
            <a:endParaRPr lang="en-US" sz="2800" b="1" dirty="0">
              <a:solidFill>
                <a:srgbClr val="FF0000"/>
              </a:solidFill>
              <a:latin typeface="Times New Roman" pitchFamily="18" charset="0"/>
              <a:cs typeface="Times New Roman" pitchFamily="18" charset="0"/>
            </a:endParaRPr>
          </a:p>
        </p:txBody>
      </p:sp>
      <p:sp>
        <p:nvSpPr>
          <p:cNvPr id="8" name="Round Diagonal Corner Rectangle 7"/>
          <p:cNvSpPr/>
          <p:nvPr/>
        </p:nvSpPr>
        <p:spPr>
          <a:xfrm>
            <a:off x="2438400" y="1433945"/>
            <a:ext cx="6221555" cy="3442855"/>
          </a:xfrm>
          <a:prstGeom prst="round2DiagRect">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smtClean="0">
                <a:solidFill>
                  <a:schemeClr val="tx1"/>
                </a:solidFill>
                <a:latin typeface="Times New Roman" pitchFamily="18" charset="0"/>
                <a:cs typeface="Times New Roman" pitchFamily="18" charset="0"/>
              </a:rPr>
              <a:t>a. Sơ kết tuần </a:t>
            </a:r>
            <a:r>
              <a:rPr lang="en-US" sz="2400" b="1" dirty="0" smtClean="0">
                <a:solidFill>
                  <a:schemeClr val="tx1"/>
                </a:solidFill>
                <a:latin typeface="Times New Roman" pitchFamily="18" charset="0"/>
                <a:cs typeface="Times New Roman" pitchFamily="18" charset="0"/>
              </a:rPr>
              <a:t>8</a:t>
            </a:r>
            <a:endParaRPr lang="en-US" sz="2400" b="1" dirty="0" smtClean="0">
              <a:solidFill>
                <a:schemeClr val="tx1"/>
              </a:solidFill>
              <a:latin typeface="Times New Roman" pitchFamily="18" charset="0"/>
              <a:cs typeface="Times New Roman" pitchFamily="18" charset="0"/>
            </a:endParaRPr>
          </a:p>
          <a:p>
            <a:pPr algn="just">
              <a:lnSpc>
                <a:spcPct val="150000"/>
              </a:lnSpc>
            </a:pPr>
            <a:r>
              <a:rPr lang="en-US" sz="2400" dirty="0">
                <a:solidFill>
                  <a:schemeClr val="tx1"/>
                </a:solidFill>
                <a:latin typeface="Times New Roman" pitchFamily="18" charset="0"/>
                <a:cs typeface="Times New Roman" pitchFamily="18" charset="0"/>
              </a:rPr>
              <a:t>- Từng tổ báo cáo </a:t>
            </a:r>
          </a:p>
          <a:p>
            <a:pPr algn="just">
              <a:lnSpc>
                <a:spcPct val="150000"/>
              </a:lnSpc>
            </a:pPr>
            <a:r>
              <a:rPr lang="en-US" sz="2400" dirty="0">
                <a:solidFill>
                  <a:schemeClr val="tx1"/>
                </a:solidFill>
                <a:latin typeface="Times New Roman" pitchFamily="18" charset="0"/>
                <a:cs typeface="Times New Roman" pitchFamily="18" charset="0"/>
              </a:rPr>
              <a:t>- Lớp trưởng tập hợp ý kiến tình hình hoạt động của tổ, lớp trong tuần </a:t>
            </a:r>
            <a:r>
              <a:rPr lang="en-US" sz="2400" dirty="0" smtClean="0">
                <a:solidFill>
                  <a:schemeClr val="tx1"/>
                </a:solidFill>
                <a:latin typeface="Times New Roman" pitchFamily="18" charset="0"/>
                <a:cs typeface="Times New Roman" pitchFamily="18" charset="0"/>
              </a:rPr>
              <a:t>4.</a:t>
            </a: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88098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Alternate Process 5"/>
          <p:cNvSpPr/>
          <p:nvPr/>
        </p:nvSpPr>
        <p:spPr>
          <a:xfrm>
            <a:off x="1588" y="96983"/>
            <a:ext cx="12192000" cy="775853"/>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FF0000"/>
                </a:solidFill>
                <a:latin typeface="+mj-lt"/>
              </a:rPr>
              <a:t>Hoạt động </a:t>
            </a:r>
            <a:r>
              <a:rPr lang="vi-VN" sz="2800" b="1" dirty="0" smtClean="0">
                <a:solidFill>
                  <a:srgbClr val="FF0000"/>
                </a:solidFill>
                <a:latin typeface="+mj-lt"/>
              </a:rPr>
              <a:t>1</a:t>
            </a:r>
            <a:r>
              <a:rPr lang="en-US" sz="2800" b="1" dirty="0">
                <a:solidFill>
                  <a:srgbClr val="FF0000"/>
                </a:solidFill>
                <a:latin typeface="+mj-lt"/>
              </a:rPr>
              <a:t>:</a:t>
            </a:r>
            <a:r>
              <a:rPr lang="vi-VN" sz="2800" b="1" dirty="0" smtClean="0">
                <a:solidFill>
                  <a:srgbClr val="FF0000"/>
                </a:solidFill>
                <a:latin typeface="+mj-lt"/>
              </a:rPr>
              <a:t> </a:t>
            </a:r>
            <a:r>
              <a:rPr lang="vi-VN" sz="2800" b="1" dirty="0">
                <a:solidFill>
                  <a:srgbClr val="FF0000"/>
                </a:solidFill>
                <a:latin typeface="+mj-lt"/>
              </a:rPr>
              <a:t>Tổng kết hoạt động tuần </a:t>
            </a:r>
            <a:r>
              <a:rPr lang="en-US" sz="2800" b="1" dirty="0">
                <a:solidFill>
                  <a:srgbClr val="FF0000"/>
                </a:solidFill>
                <a:latin typeface="Times New Roman" pitchFamily="18" charset="0"/>
                <a:ea typeface="Tahoma" pitchFamily="34" charset="0"/>
                <a:cs typeface="Times New Roman" pitchFamily="18" charset="0"/>
              </a:rPr>
              <a:t>8</a:t>
            </a:r>
            <a:r>
              <a:rPr lang="vi-VN" sz="2800" b="1" dirty="0" smtClean="0">
                <a:solidFill>
                  <a:srgbClr val="FF0000"/>
                </a:solidFill>
                <a:latin typeface="+mj-lt"/>
              </a:rPr>
              <a:t> </a:t>
            </a:r>
            <a:r>
              <a:rPr lang="vi-VN" sz="2800" b="1" dirty="0" smtClean="0">
                <a:solidFill>
                  <a:srgbClr val="FF0000"/>
                </a:solidFill>
                <a:latin typeface="+mj-lt"/>
              </a:rPr>
              <a:t>và</a:t>
            </a:r>
            <a:r>
              <a:rPr lang="en-US" sz="2800" b="1" dirty="0" smtClean="0">
                <a:solidFill>
                  <a:srgbClr val="FF0000"/>
                </a:solidFill>
                <a:latin typeface="+mj-lt"/>
              </a:rPr>
              <a:t> </a:t>
            </a:r>
            <a:r>
              <a:rPr lang="vi-VN" sz="2800" b="1" dirty="0" smtClean="0">
                <a:solidFill>
                  <a:srgbClr val="FF0000"/>
                </a:solidFill>
                <a:latin typeface="+mj-lt"/>
              </a:rPr>
              <a:t>phương </a:t>
            </a:r>
            <a:r>
              <a:rPr lang="vi-VN" sz="2800" b="1" dirty="0">
                <a:solidFill>
                  <a:srgbClr val="FF0000"/>
                </a:solidFill>
                <a:latin typeface="+mj-lt"/>
              </a:rPr>
              <a:t>hướng </a:t>
            </a:r>
            <a:r>
              <a:rPr lang="vi-VN" sz="2800" b="1" dirty="0" smtClean="0">
                <a:solidFill>
                  <a:srgbClr val="FF0000"/>
                </a:solidFill>
                <a:latin typeface="+mj-lt"/>
              </a:rPr>
              <a:t>hoạt </a:t>
            </a:r>
            <a:r>
              <a:rPr lang="vi-VN" sz="2800" b="1" dirty="0">
                <a:solidFill>
                  <a:srgbClr val="FF0000"/>
                </a:solidFill>
                <a:latin typeface="+mj-lt"/>
              </a:rPr>
              <a:t>động </a:t>
            </a:r>
            <a:r>
              <a:rPr lang="vi-VN" sz="2800" b="1" dirty="0" smtClean="0">
                <a:solidFill>
                  <a:srgbClr val="FF0000"/>
                </a:solidFill>
                <a:latin typeface="+mj-lt"/>
              </a:rPr>
              <a:t>tuần</a:t>
            </a:r>
            <a:r>
              <a:rPr lang="en-US" sz="2800" b="1" dirty="0" smtClean="0">
                <a:solidFill>
                  <a:srgbClr val="FF0000"/>
                </a:solidFill>
                <a:latin typeface="+mj-lt"/>
              </a:rPr>
              <a:t> </a:t>
            </a:r>
            <a:r>
              <a:rPr lang="en-US" sz="2800" b="1" dirty="0" smtClean="0">
                <a:solidFill>
                  <a:srgbClr val="FF0000"/>
                </a:solidFill>
                <a:latin typeface="Times New Roman" pitchFamily="18" charset="0"/>
                <a:cs typeface="Times New Roman" pitchFamily="18" charset="0"/>
              </a:rPr>
              <a:t>9</a:t>
            </a:r>
            <a:endParaRPr lang="en-US" sz="2800" b="1" dirty="0">
              <a:solidFill>
                <a:srgbClr val="FF0000"/>
              </a:solidFill>
              <a:latin typeface="Times New Roman" pitchFamily="18" charset="0"/>
              <a:cs typeface="Times New Roman" pitchFamily="18" charset="0"/>
            </a:endParaRPr>
          </a:p>
        </p:txBody>
      </p:sp>
      <p:sp>
        <p:nvSpPr>
          <p:cNvPr id="10" name="Round Diagonal Corner Rectangle 9"/>
          <p:cNvSpPr/>
          <p:nvPr/>
        </p:nvSpPr>
        <p:spPr>
          <a:xfrm>
            <a:off x="2175164" y="962891"/>
            <a:ext cx="8437417" cy="4911436"/>
          </a:xfrm>
          <a:prstGeom prst="round2DiagRect">
            <a:avLst/>
          </a:prstGeom>
          <a:solidFill>
            <a:schemeClr val="bg1"/>
          </a:solidFill>
          <a:ln w="57150">
            <a:solidFill>
              <a:srgbClr val="67C9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smtClean="0">
                <a:solidFill>
                  <a:schemeClr val="tx1"/>
                </a:solidFill>
                <a:latin typeface="Times New Roman" pitchFamily="18" charset="0"/>
                <a:cs typeface="Times New Roman" pitchFamily="18" charset="0"/>
              </a:rPr>
              <a:t>b. Phương án tuần </a:t>
            </a:r>
            <a:r>
              <a:rPr lang="en-US" sz="2400" b="1" dirty="0" smtClean="0">
                <a:solidFill>
                  <a:schemeClr val="tx1"/>
                </a:solidFill>
                <a:latin typeface="Times New Roman" pitchFamily="18" charset="0"/>
                <a:cs typeface="Times New Roman" pitchFamily="18" charset="0"/>
              </a:rPr>
              <a:t>9</a:t>
            </a:r>
            <a:endParaRPr lang="en-US" sz="2400" b="1" dirty="0" smtClean="0">
              <a:solidFill>
                <a:schemeClr val="tx1"/>
              </a:solidFill>
              <a:latin typeface="Times New Roman" pitchFamily="18" charset="0"/>
              <a:cs typeface="Times New Roman" pitchFamily="18" charset="0"/>
            </a:endParaRPr>
          </a:p>
          <a:p>
            <a:pPr algn="just">
              <a:lnSpc>
                <a:spcPct val="150000"/>
              </a:lnSpc>
            </a:pPr>
            <a:r>
              <a:rPr lang="en-US" sz="2400" dirty="0">
                <a:solidFill>
                  <a:schemeClr val="tx1"/>
                </a:solidFill>
                <a:latin typeface="Times New Roman" pitchFamily="18" charset="0"/>
                <a:cs typeface="Times New Roman" pitchFamily="18" charset="0"/>
              </a:rPr>
              <a:t>- Tiếp tục ổn định, duy trì nền nếp quy định.</a:t>
            </a:r>
          </a:p>
          <a:p>
            <a:pPr algn="just">
              <a:lnSpc>
                <a:spcPct val="150000"/>
              </a:lnSpc>
            </a:pPr>
            <a:r>
              <a:rPr lang="en-US" sz="2400" dirty="0">
                <a:solidFill>
                  <a:schemeClr val="tx1"/>
                </a:solidFill>
                <a:latin typeface="Times New Roman" pitchFamily="18" charset="0"/>
                <a:cs typeface="Times New Roman" pitchFamily="18" charset="0"/>
              </a:rPr>
              <a:t>- Tiếp tục thực hiện tốt các nội quy của nhà trường đề ra.</a:t>
            </a:r>
          </a:p>
          <a:p>
            <a:pPr algn="just">
              <a:lnSpc>
                <a:spcPct val="150000"/>
              </a:lnSpc>
            </a:pPr>
            <a:r>
              <a:rPr lang="en-US" sz="2400" dirty="0">
                <a:solidFill>
                  <a:schemeClr val="tx1"/>
                </a:solidFill>
                <a:latin typeface="Times New Roman" pitchFamily="18" charset="0"/>
                <a:cs typeface="Times New Roman" pitchFamily="18" charset="0"/>
              </a:rPr>
              <a:t>- Tích cực học tập để nâng cao chất lượng. </a:t>
            </a:r>
          </a:p>
          <a:p>
            <a:pPr algn="just">
              <a:lnSpc>
                <a:spcPct val="150000"/>
              </a:lnSpc>
            </a:pPr>
            <a:r>
              <a:rPr lang="en-US" sz="2400" dirty="0">
                <a:solidFill>
                  <a:schemeClr val="tx1"/>
                </a:solidFill>
                <a:latin typeface="Times New Roman" pitchFamily="18" charset="0"/>
                <a:cs typeface="Times New Roman" pitchFamily="18" charset="0"/>
              </a:rPr>
              <a:t>- Tiếp tục duy trì các hoạt động: thể dục, vệ sinh trường, lớp xanh, sạch, đẹp và cả ý thức nói lời hay, làm việc tốt ....</a:t>
            </a:r>
          </a:p>
          <a:p>
            <a:pPr algn="just">
              <a:lnSpc>
                <a:spcPct val="150000"/>
              </a:lnSpc>
            </a:pPr>
            <a:r>
              <a:rPr lang="en-US" sz="2400" dirty="0">
                <a:solidFill>
                  <a:schemeClr val="tx1"/>
                </a:solidFill>
                <a:latin typeface="Times New Roman" pitchFamily="18" charset="0"/>
                <a:cs typeface="Times New Roman" pitchFamily="18" charset="0"/>
              </a:rPr>
              <a:t>- Thực hiện các hoạt động khác theo phân công</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69820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2036618" y="2022764"/>
            <a:ext cx="8548255" cy="2313709"/>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itchFamily="18" charset="0"/>
                <a:cs typeface="Times New Roman" pitchFamily="18" charset="0"/>
              </a:rPr>
              <a:t>Hoạt động </a:t>
            </a:r>
            <a:r>
              <a:rPr lang="vi-VN" sz="3600" b="1" dirty="0" smtClean="0">
                <a:solidFill>
                  <a:srgbClr val="FF0000"/>
                </a:solidFill>
                <a:latin typeface="Times New Roman" pitchFamily="18" charset="0"/>
                <a:cs typeface="Times New Roman" pitchFamily="18" charset="0"/>
              </a:rPr>
              <a:t>2</a:t>
            </a:r>
            <a:r>
              <a:rPr lang="vi-VN" sz="3600" b="1" dirty="0">
                <a:solidFill>
                  <a:srgbClr val="FF0000"/>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 </a:t>
            </a:r>
            <a:endParaRPr lang="en-US" sz="3600" b="1" dirty="0" smtClean="0">
              <a:solidFill>
                <a:srgbClr val="FF0000"/>
              </a:solidFill>
              <a:latin typeface="Times New Roman" pitchFamily="18" charset="0"/>
              <a:cs typeface="Times New Roman" pitchFamily="18" charset="0"/>
            </a:endParaRPr>
          </a:p>
          <a:p>
            <a:pPr algn="ctr"/>
            <a:r>
              <a:rPr lang="en-US" sz="3600" b="1" dirty="0" smtClean="0">
                <a:solidFill>
                  <a:srgbClr val="FF0000"/>
                </a:solidFill>
                <a:latin typeface="Times New Roman" pitchFamily="18" charset="0"/>
                <a:cs typeface="Times New Roman" pitchFamily="18" charset="0"/>
              </a:rPr>
              <a:t>Diễn </a:t>
            </a:r>
            <a:r>
              <a:rPr lang="en-US" sz="3600" b="1" dirty="0">
                <a:solidFill>
                  <a:srgbClr val="FF0000"/>
                </a:solidFill>
                <a:latin typeface="Times New Roman" pitchFamily="18" charset="0"/>
                <a:cs typeface="Times New Roman" pitchFamily="18" charset="0"/>
              </a:rPr>
              <a:t>tập cách bảo vệ bản thân, phòng tránh bị xâm hại tình dục</a:t>
            </a:r>
          </a:p>
        </p:txBody>
      </p:sp>
    </p:spTree>
    <p:extLst>
      <p:ext uri="{BB962C8B-B14F-4D97-AF65-F5344CB8AC3E}">
        <p14:creationId xmlns:p14="http://schemas.microsoft.com/office/powerpoint/2010/main" val="302308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43" y="693225"/>
            <a:ext cx="8534399" cy="532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Alternate Process 4"/>
          <p:cNvSpPr/>
          <p:nvPr/>
        </p:nvSpPr>
        <p:spPr>
          <a:xfrm>
            <a:off x="-2" y="0"/>
            <a:ext cx="12192000" cy="7481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cs typeface="Times New Roman" pitchFamily="18" charset="0"/>
              </a:rPr>
              <a:t>Hoạt động </a:t>
            </a: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Diễn tập cách bảo vệ bản thân, phòng tránh bị xâm hại tình dục</a:t>
            </a:r>
          </a:p>
        </p:txBody>
      </p:sp>
      <p:sp>
        <p:nvSpPr>
          <p:cNvPr id="4" name="Rectangle 3"/>
          <p:cNvSpPr/>
          <p:nvPr/>
        </p:nvSpPr>
        <p:spPr>
          <a:xfrm>
            <a:off x="3047998" y="5419543"/>
            <a:ext cx="6096000" cy="1200329"/>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r>
              <a:rPr lang="en-US" sz="2400" b="1" u="sng" dirty="0" smtClean="0">
                <a:latin typeface="Times New Roman" pitchFamily="18" charset="0"/>
                <a:cs typeface="Times New Roman" pitchFamily="18" charset="0"/>
              </a:rPr>
              <a:t>L</a:t>
            </a:r>
            <a:r>
              <a:rPr lang="vi-VN" sz="2400" b="1" u="sng" dirty="0" smtClean="0">
                <a:latin typeface="Times New Roman" pitchFamily="18" charset="0"/>
                <a:cs typeface="Times New Roman" pitchFamily="18" charset="0"/>
              </a:rPr>
              <a:t>ưu ý</a:t>
            </a:r>
            <a:r>
              <a:rPr lang="en-US" sz="2400" b="1" u="sng" dirty="0" smtClean="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K</a:t>
            </a:r>
            <a:r>
              <a:rPr lang="vi-VN" sz="2400" dirty="0" smtClean="0">
                <a:latin typeface="Times New Roman" pitchFamily="18" charset="0"/>
                <a:cs typeface="Times New Roman" pitchFamily="18" charset="0"/>
              </a:rPr>
              <a:t>hi </a:t>
            </a:r>
            <a:r>
              <a:rPr lang="vi-VN" sz="2400" dirty="0">
                <a:latin typeface="Times New Roman" pitchFamily="18" charset="0"/>
                <a:cs typeface="Times New Roman" pitchFamily="18" charset="0"/>
              </a:rPr>
              <a:t>sắm vai, người bị xâm hại cần chú ý cách thể hiện nội dung đã được tìm hiểu.</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6985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635" y="3319666"/>
            <a:ext cx="8465126" cy="213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551708" y="1019455"/>
            <a:ext cx="8465127" cy="1854034"/>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5" name="Flowchart: Alternate Process 4"/>
          <p:cNvSpPr/>
          <p:nvPr/>
        </p:nvSpPr>
        <p:spPr>
          <a:xfrm>
            <a:off x="-2" y="0"/>
            <a:ext cx="12192000" cy="7481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cs typeface="Times New Roman" pitchFamily="18" charset="0"/>
              </a:rPr>
              <a:t>Hoạt động </a:t>
            </a: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Diễn tập cách bảo vệ bản thân, phòng tránh bị xâm hại tình dục</a:t>
            </a:r>
          </a:p>
        </p:txBody>
      </p:sp>
      <p:sp>
        <p:nvSpPr>
          <p:cNvPr id="3" name="Rectangle 2"/>
          <p:cNvSpPr/>
          <p:nvPr/>
        </p:nvSpPr>
        <p:spPr>
          <a:xfrm>
            <a:off x="1870362" y="3512015"/>
            <a:ext cx="7481456" cy="1754326"/>
          </a:xfrm>
          <a:prstGeom prst="rect">
            <a:avLst/>
          </a:prstGeom>
        </p:spPr>
        <p:txBody>
          <a:bodyPr wrap="square">
            <a:spAutoFit/>
          </a:bodyPr>
          <a:lstStyle/>
          <a:p>
            <a:pPr algn="just">
              <a:lnSpc>
                <a:spcPct val="150000"/>
              </a:lnSpc>
            </a:pP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Em có cảm thấy tự tin nếu mình gặp tình huống bị xâm hại tình dục thì sẽ chủ động thực hiện lại những việc đã làm như buổi diễn tập hôm nay không? Vì sao?</a:t>
            </a:r>
          </a:p>
        </p:txBody>
      </p:sp>
      <p:sp>
        <p:nvSpPr>
          <p:cNvPr id="7" name="Rectangle 6"/>
          <p:cNvSpPr/>
          <p:nvPr/>
        </p:nvSpPr>
        <p:spPr>
          <a:xfrm>
            <a:off x="1870362" y="1334871"/>
            <a:ext cx="7827820" cy="1133965"/>
          </a:xfrm>
          <a:prstGeom prst="rect">
            <a:avLst/>
          </a:prstGeom>
        </p:spPr>
        <p:txBody>
          <a:bodyPr wrap="square">
            <a:spAutoFit/>
          </a:bodyPr>
          <a:lstStyle/>
          <a:p>
            <a:pPr algn="just">
              <a:lnSpc>
                <a:spcPct val="150000"/>
              </a:lnSpc>
            </a:pPr>
            <a:r>
              <a:rPr lang="en-US" sz="2400" dirty="0">
                <a:latin typeface="Times New Roman" pitchFamily="18" charset="0"/>
                <a:cs typeface="Times New Roman" pitchFamily="18" charset="0"/>
              </a:rPr>
              <a:t>+ Nêu cảm nhận của em sau khi thực hành diễn tập cách bảo vệ bản thân, phòng tránh bị xâm hại tình dục?</a:t>
            </a:r>
          </a:p>
        </p:txBody>
      </p:sp>
    </p:spTree>
    <p:extLst>
      <p:ext uri="{BB962C8B-B14F-4D97-AF65-F5344CB8AC3E}">
        <p14:creationId xmlns:p14="http://schemas.microsoft.com/office/powerpoint/2010/main" val="64856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669365" y="2717953"/>
            <a:ext cx="6853287" cy="1754326"/>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TỔNG KẾT/ </a:t>
            </a:r>
            <a:r>
              <a:rPr lang="vi-VN"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CAM KẾT </a:t>
            </a:r>
          </a:p>
          <a:p>
            <a:pPr algn="ctr"/>
            <a:r>
              <a:rPr lang="vi-VN"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CHẤP HÀNH</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907882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5395</TotalTime>
  <Words>308</Words>
  <Application>Microsoft Office PowerPoint</Application>
  <PresentationFormat>Custom</PresentationFormat>
  <Paragraphs>28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244</cp:revision>
  <dcterms:created xsi:type="dcterms:W3CDTF">2022-03-07T03:29:52Z</dcterms:created>
  <dcterms:modified xsi:type="dcterms:W3CDTF">2023-01-19T11:07:45Z</dcterms:modified>
</cp:coreProperties>
</file>